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57" r:id="rId3"/>
    <p:sldId id="279" r:id="rId4"/>
    <p:sldId id="281" r:id="rId5"/>
    <p:sldId id="282" r:id="rId6"/>
    <p:sldId id="283" r:id="rId7"/>
    <p:sldId id="284" r:id="rId8"/>
    <p:sldId id="285" r:id="rId9"/>
    <p:sldId id="272" r:id="rId10"/>
    <p:sldId id="258" r:id="rId11"/>
    <p:sldId id="259" r:id="rId12"/>
    <p:sldId id="260" r:id="rId13"/>
    <p:sldId id="262" r:id="rId14"/>
    <p:sldId id="261" r:id="rId15"/>
    <p:sldId id="263" r:id="rId16"/>
    <p:sldId id="265" r:id="rId17"/>
    <p:sldId id="264" r:id="rId18"/>
    <p:sldId id="267" r:id="rId19"/>
    <p:sldId id="268" r:id="rId20"/>
    <p:sldId id="266" r:id="rId21"/>
    <p:sldId id="270" r:id="rId22"/>
    <p:sldId id="271" r:id="rId23"/>
    <p:sldId id="277" r:id="rId24"/>
    <p:sldId id="278" r:id="rId25"/>
    <p:sldId id="274" r:id="rId26"/>
    <p:sldId id="288" r:id="rId27"/>
    <p:sldId id="286" r:id="rId2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32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C082DDD-644B-4DC5-B7D8-030750B059F8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23C7D2A-A8A5-46CE-9B73-F471393605E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17411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30AB58-1091-4BE0-8656-580D01EE44E3}" type="slidenum">
              <a:rPr lang="pl-P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l-PL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2771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AB54FF-0869-4F2F-A706-910992199B76}" type="slidenum">
              <a:rPr lang="pl-P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l-PL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DACE7-4559-439F-AD20-A17BB6251A0D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5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0317-D3F4-4A10-A7A8-BEB6D6D197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9BA04-8422-4254-8F86-B312F0DA0AFD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738AC-75DD-4194-8420-A32334669F2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D1A6B-D1D0-4792-A2DE-C8F3AD827220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1576A-C3DD-4362-9EF0-8B2DD4BF23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E5AC3-1F73-4F97-9C85-0A30B0A13537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26AA9-5C6C-41B8-92B7-7CD631E563F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4FFDD-256E-4334-896D-B58A7A9A6519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DDDB2-EF46-46C4-B2DB-0F866F25762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9027-7F6F-4036-81E6-2B16F28AD072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6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1C54F-7039-49CD-9A92-1CEA3115C9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84C69-103F-40EE-B2E3-EB342639BAA0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8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8353B-20B8-4440-B6AF-2BF4A1BFF29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F0114-D551-4C2A-8FA2-51FED2FE138A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4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D8B46-640A-4146-A2D8-92A0275319F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98706-A03B-430A-BC50-3A8A8CEEA8B8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3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C05CD-4F9D-4436-9FA3-52A112DCCF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14DCB-9F89-4C9E-B7D6-65E2C07461CA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6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3BFE4-BDCA-4954-AE76-C71FD0A13D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e ściętym i zaokrąglonym rogiem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ójkąt prostokątny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9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1FDB-D34A-41F3-A54A-03A0D78A2817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10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C7786-07AC-4B61-89BC-5E2E36F725C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Symbol zastępczy tytułu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9" name="Symbol zastępczy tekstu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27F3CF-3EBC-4A92-9B6B-B9C87DE4461A}" type="datetimeFigureOut">
              <a:rPr lang="pl-PL"/>
              <a:pPr>
                <a:defRPr/>
              </a:pPr>
              <a:t>2013-11-14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7C8C3A-7E19-4916-9BC4-B66B4A14EDC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grpSp>
        <p:nvGrpSpPr>
          <p:cNvPr id="1033" name="Grupa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tytuł 3"/>
          <p:cNvSpPr>
            <a:spLocks noGrp="1"/>
          </p:cNvSpPr>
          <p:nvPr>
            <p:ph type="subTitle" idx="1"/>
          </p:nvPr>
        </p:nvSpPr>
        <p:spPr>
          <a:xfrm>
            <a:off x="539552" y="332656"/>
            <a:ext cx="8064896" cy="6192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l-PL" sz="7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PROJEKT EDUKACYJNY 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 GIMNAZJUM</a:t>
            </a:r>
            <a:endParaRPr lang="pl-PL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/>
          <a:lstStyle/>
          <a:p>
            <a:pPr lvl="1" algn="l"/>
            <a:r>
              <a:rPr lang="pl-PL" sz="4200" smtClean="0">
                <a:solidFill>
                  <a:schemeClr val="bg1"/>
                </a:solidFill>
              </a:rPr>
              <a:t>Wyznaczniki metody projektu</a:t>
            </a:r>
          </a:p>
          <a:p>
            <a:pPr lvl="1" algn="l"/>
            <a:r>
              <a:rPr lang="pl-PL" u="sng" smtClean="0">
                <a:solidFill>
                  <a:schemeClr val="bg1"/>
                </a:solidFill>
              </a:rPr>
              <a:t>Zmiana roli nauczyciela poprzez</a:t>
            </a: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- pozostawienie dużej samodzielności uczniom</a:t>
            </a:r>
            <a:br>
              <a:rPr lang="pl-PL" smtClean="0">
                <a:solidFill>
                  <a:schemeClr val="bg1"/>
                </a:solidFill>
              </a:rPr>
            </a:br>
            <a:endParaRPr lang="pl-PL" smtClean="0">
              <a:solidFill>
                <a:schemeClr val="bg1"/>
              </a:solidFill>
            </a:endParaRP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- dostosowanie samodzielności do możliwości</a:t>
            </a: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uczniów, wsparcie zwłaszcza w początkowej</a:t>
            </a: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fazie realizacji projektu</a:t>
            </a:r>
            <a:br>
              <a:rPr lang="pl-PL" smtClean="0">
                <a:solidFill>
                  <a:schemeClr val="bg1"/>
                </a:solidFill>
              </a:rPr>
            </a:br>
            <a:endParaRPr lang="pl-PL" smtClean="0">
              <a:solidFill>
                <a:schemeClr val="bg1"/>
              </a:solidFill>
            </a:endParaRP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- zachęcanie uczniów do samodzielności </a:t>
            </a:r>
            <a:br>
              <a:rPr lang="pl-PL" smtClean="0">
                <a:solidFill>
                  <a:schemeClr val="bg1"/>
                </a:solidFill>
              </a:rPr>
            </a:br>
            <a:r>
              <a:rPr lang="pl-PL" smtClean="0">
                <a:solidFill>
                  <a:schemeClr val="bg1"/>
                </a:solidFill>
              </a:rPr>
              <a:t>i powstrzymywanie się od podawania gotowych rozwiązań</a:t>
            </a:r>
          </a:p>
          <a:p>
            <a:pPr marR="0"/>
            <a:r>
              <a:rPr lang="pl-PL" smtClean="0"/>
              <a:t>rozwiązań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2" algn="l">
              <a:lnSpc>
                <a:spcPct val="90000"/>
              </a:lnSpc>
            </a:pPr>
            <a:r>
              <a:rPr lang="pl-PL" sz="3900" smtClean="0">
                <a:solidFill>
                  <a:schemeClr val="bg1"/>
                </a:solidFill>
              </a:rPr>
              <a:t>Wyznaczniki metody projektu</a:t>
            </a:r>
          </a:p>
          <a:p>
            <a:pPr lvl="1" algn="l">
              <a:lnSpc>
                <a:spcPct val="90000"/>
              </a:lnSpc>
            </a:pPr>
            <a:r>
              <a:rPr lang="pl-PL" u="sng" smtClean="0">
                <a:solidFill>
                  <a:schemeClr val="bg1"/>
                </a:solidFill>
              </a:rPr>
              <a:t>Całościowoś</a:t>
            </a:r>
            <a:r>
              <a:rPr lang="pl-PL" u="sng" smtClean="0">
                <a:solidFill>
                  <a:schemeClr val="bg1"/>
                </a:solidFill>
                <a:latin typeface="Arial" charset="0"/>
              </a:rPr>
              <a:t>ć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- umiejscowienie projektu w kontekście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pozaszkolnym, lokalnym lub globalnym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- wykorzystanie możliwości szerszego, niż podczas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tradycyjnej lekcji, spojrzenia na postawiony problem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- dostrzeganie związków pomiędzy tym, czego uczą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sie w szkole a otaczającą ich rzeczywistością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- łączenie teorii z praktyką (np. przygotowanie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i przeprowadzenie doświadczenia, wykonanie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makiety urządzenia, zorganizowanie przedsięwzięcia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w lokalnym przedszkolu – zajęć dla dzieci z zakresu</a:t>
            </a:r>
          </a:p>
          <a:p>
            <a:pPr lvl="1" algn="l">
              <a:lnSpc>
                <a:spcPct val="90000"/>
              </a:lnSpc>
            </a:pPr>
            <a:r>
              <a:rPr lang="pl-PL" smtClean="0">
                <a:solidFill>
                  <a:schemeClr val="bg1"/>
                </a:solidFill>
              </a:rPr>
              <a:t>ochrony środowiska, itp.)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 fontScale="92500"/>
          </a:bodyPr>
          <a:lstStyle/>
          <a:p>
            <a:pPr lvl="3"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3800" dirty="0" smtClean="0">
                <a:solidFill>
                  <a:schemeClr val="bg1"/>
                </a:solidFill>
              </a:rPr>
              <a:t>Wyznaczniki metody projektu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u="sng" dirty="0" smtClean="0">
                <a:solidFill>
                  <a:schemeClr val="bg1"/>
                </a:solidFill>
              </a:rPr>
              <a:t>Odejście od tradycyjnego oceniania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- ocenianie przede wszystkim procesu pracy nad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projektem, a w następnej kolejności efektu pracy,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- ocenianie jako część pracy nad projektem będące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czynnikiem motywującym, szczególnie w zakresie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samooceny uczniów oraz udzielania uczniom informacji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zwrotnej na temat ich pracy,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- właściwe wypełnienie tego kryterium wymaga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wypracowania w szkole prostych i jasnych reguł oceniania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(np. kart oceny, obserwacji i samooceny czy karty oceny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prezentacji, które ułatwia prace nauczycielom i pozwolą na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gromadzenie istotnych dla procesu oceniania informacji)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 fontScale="70000" lnSpcReduction="20000"/>
          </a:bodyPr>
          <a:lstStyle/>
          <a:p>
            <a:pPr lvl="4" algn="l" fontAlgn="auto">
              <a:spcAft>
                <a:spcPts val="0"/>
              </a:spcAft>
              <a:buClr>
                <a:schemeClr val="accent4"/>
              </a:buClr>
              <a:buFont typeface="Wingdings 2"/>
              <a:buNone/>
              <a:defRPr/>
            </a:pPr>
            <a:endParaRPr lang="pl-PL" sz="38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5100" dirty="0" smtClean="0">
                <a:solidFill>
                  <a:schemeClr val="bg1"/>
                </a:solidFill>
              </a:rPr>
              <a:t>„Dekalog” nauczyciela pracującego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5100" dirty="0" smtClean="0">
                <a:solidFill>
                  <a:schemeClr val="bg1"/>
                </a:solidFill>
              </a:rPr>
              <a:t>metodą projektu</a:t>
            </a:r>
            <a:endParaRPr lang="pl-PL" sz="37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1</a:t>
            </a:r>
            <a:r>
              <a:rPr lang="pl-PL" sz="2600" dirty="0" smtClean="0">
                <a:solidFill>
                  <a:schemeClr val="bg1"/>
                </a:solidFill>
              </a:rPr>
              <a:t>/ wspieraj, a nie wyręczaj swoich uczniów,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2/ pozwól uczniom poczuć się „właścicielami” wykonywanego projektu,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3/ pobudzaj ich do rozwijania swoich zainteresowań,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4/ zachęcaj do twórczego rozwiązywania problemów,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5/ zachęcaj do korzystania z różnych źródeł informacji,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6/ stwarzaj możliwości do dyskusji i negocjowania proponowanych rozwiązań,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7/ zachęcaj do analizy popełnionych błędów i wyciągania z nich wniosków na przyszłość,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8/ pamiętaj, że efekt pracy uczniów nie musi być całkowicie zbieżny z Twoim początkowym wyobrażeniem o nim,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9/ pomagaj uczniom rozwiązywać pojawiające się problemy i konflikty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w grupie,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10/ współpracuj z innymi nauczycielami, gdyż każdy projekt, nawet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2600" dirty="0" smtClean="0">
                <a:solidFill>
                  <a:schemeClr val="bg1"/>
                </a:solidFill>
              </a:rPr>
              <a:t>przedmiotowy, ma pewien wymiar interdyscyplinarny.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5" algn="l">
              <a:defRPr/>
            </a:pPr>
            <a:endParaRPr lang="pl-PL" sz="36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4800" dirty="0" smtClean="0">
                <a:solidFill>
                  <a:schemeClr val="bg1"/>
                </a:solidFill>
              </a:rPr>
              <a:t>Etapy realizacji projektu</a:t>
            </a:r>
            <a:endParaRPr lang="pl-PL" sz="34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Projekt edukacyjny jest realizowany przez zespół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uczniów pod opieką nauczyciela i obejmuje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następujące działania: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1/ wybranie tematu projektu edukacyjnego;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2/ określenie celów projektu edukacyjnego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i zaplanowanie etapów jego realizacji;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3/ wykonanie zaplanowanych działań;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4/ publiczne przedstawienie rezultatów projektu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edukacyjnego.</a:t>
            </a:r>
            <a:endParaRPr lang="pl-PL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pPr lvl="8" algn="l">
              <a:defRPr/>
            </a:pPr>
            <a:endParaRPr lang="pl-PL" sz="32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4000" dirty="0" smtClean="0">
                <a:solidFill>
                  <a:schemeClr val="bg1"/>
                </a:solidFill>
              </a:rPr>
              <a:t>Wybór</a:t>
            </a:r>
            <a:r>
              <a:rPr lang="pl-PL" sz="4800" dirty="0" smtClean="0">
                <a:solidFill>
                  <a:schemeClr val="bg1"/>
                </a:solidFill>
              </a:rPr>
              <a:t> tematu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uwzględnienie w projektach zainteresowań uczniów;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przygotowanie przez nauczycieli propozycji tematów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po rozpoznaniu sytuacji;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motywowanie uczniów, by przejęli odpowiedzialność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za wybór tematu;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wybieranie przez uczniów problemów z opracowanej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przez nauczycieli listy;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deklarowanie przez nauczycieli gotowości opiekowania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się zespołami uczniów;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• szkoła może określić wspólny dla wszystkich projektów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realizowanych w danym roku zakres tematyczny,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zostawiając możliwość formułowania przez nauczycieli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900" dirty="0" smtClean="0">
                <a:solidFill>
                  <a:schemeClr val="bg1"/>
                </a:solidFill>
              </a:rPr>
              <a:t>konkretnych problemów.</a:t>
            </a:r>
            <a:endParaRPr lang="pl-PL" sz="39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8" algn="l">
              <a:defRPr/>
            </a:pPr>
            <a:endParaRPr lang="pl-PL" sz="24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3600" dirty="0" smtClean="0">
                <a:solidFill>
                  <a:schemeClr val="bg1"/>
                </a:solidFill>
              </a:rPr>
              <a:t>Wybór tematu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u="sng" dirty="0" smtClean="0">
                <a:solidFill>
                  <a:schemeClr val="bg1"/>
                </a:solidFill>
              </a:rPr>
              <a:t>Tematy powinny być: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• </a:t>
            </a:r>
            <a:r>
              <a:rPr lang="pl-PL" sz="1800" b="1" dirty="0" smtClean="0">
                <a:solidFill>
                  <a:schemeClr val="bg1"/>
                </a:solidFill>
              </a:rPr>
              <a:t>konkretne</a:t>
            </a:r>
            <a:r>
              <a:rPr lang="pl-PL" sz="1800" dirty="0" smtClean="0">
                <a:solidFill>
                  <a:schemeClr val="bg1"/>
                </a:solidFill>
              </a:rPr>
              <a:t> (np. zamiast: „Uczymy się o genach”, – „Jak przy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pomocy programu graficznego skonstruować model cząsteczki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DNA?”);	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• </a:t>
            </a:r>
            <a:r>
              <a:rPr lang="pl-PL" sz="1800" b="1" dirty="0" smtClean="0">
                <a:solidFill>
                  <a:schemeClr val="bg1"/>
                </a:solidFill>
              </a:rPr>
              <a:t>jasno określone </a:t>
            </a:r>
            <a:r>
              <a:rPr lang="pl-PL" sz="1800" dirty="0" smtClean="0">
                <a:solidFill>
                  <a:schemeClr val="bg1"/>
                </a:solidFill>
              </a:rPr>
              <a:t>(np. zamiast: „Poznajemy historię demokracji” –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„Jak opracować grę planszową na temat historii demokracji?”);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• </a:t>
            </a:r>
            <a:r>
              <a:rPr lang="pl-PL" sz="1800" b="1" dirty="0" smtClean="0">
                <a:solidFill>
                  <a:schemeClr val="bg1"/>
                </a:solidFill>
              </a:rPr>
              <a:t>sformułowane w formie efektu</a:t>
            </a:r>
            <a:r>
              <a:rPr lang="pl-PL" sz="1800" dirty="0" smtClean="0">
                <a:solidFill>
                  <a:schemeClr val="bg1"/>
                </a:solidFill>
              </a:rPr>
              <a:t>, a nie samego działania, które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prowadzi do jego osiągnięcia (np. zamiast „Czytamy poezję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romantyczną” – „Jak opublikować w </a:t>
            </a:r>
            <a:r>
              <a:rPr lang="pl-PL" sz="1800" dirty="0" err="1" smtClean="0">
                <a:solidFill>
                  <a:schemeClr val="bg1"/>
                </a:solidFill>
              </a:rPr>
              <a:t>internecie</a:t>
            </a:r>
            <a:r>
              <a:rPr lang="pl-PL" sz="1800" dirty="0" smtClean="0">
                <a:solidFill>
                  <a:schemeClr val="bg1"/>
                </a:solidFill>
              </a:rPr>
              <a:t> nasze ulubione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wiersze romantyków?”;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• </a:t>
            </a:r>
            <a:r>
              <a:rPr lang="pl-PL" sz="1800" b="1" dirty="0" smtClean="0">
                <a:solidFill>
                  <a:schemeClr val="bg1"/>
                </a:solidFill>
              </a:rPr>
              <a:t>ambitne, ale realistyczne</a:t>
            </a:r>
            <a:r>
              <a:rPr lang="pl-PL" sz="1800" dirty="0" smtClean="0">
                <a:solidFill>
                  <a:schemeClr val="bg1"/>
                </a:solidFill>
              </a:rPr>
              <a:t>, czyli możliwe do zrealizowania w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1800" dirty="0" smtClean="0">
                <a:solidFill>
                  <a:schemeClr val="bg1"/>
                </a:solidFill>
              </a:rPr>
              <a:t>określonym czasie.</a:t>
            </a:r>
            <a:endParaRPr lang="pl-PL" sz="3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 fontScale="47500" lnSpcReduction="20000"/>
          </a:bodyPr>
          <a:lstStyle/>
          <a:p>
            <a:pPr lvl="6" algn="l">
              <a:defRPr/>
            </a:pPr>
            <a:endParaRPr lang="pl-PL" sz="3400" dirty="0" smtClean="0">
              <a:solidFill>
                <a:schemeClr val="bg1"/>
              </a:solidFill>
            </a:endParaRPr>
          </a:p>
          <a:p>
            <a:pPr lvl="3"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8400" dirty="0" smtClean="0">
                <a:solidFill>
                  <a:schemeClr val="bg1"/>
                </a:solidFill>
              </a:rPr>
              <a:t>Kontrakt</a:t>
            </a:r>
            <a:endParaRPr lang="pl-PL" sz="33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(Przykład)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Temat projektu</a:t>
            </a:r>
            <a:r>
              <a:rPr lang="pl-PL" dirty="0" smtClean="0">
                <a:solidFill>
                  <a:schemeClr val="bg1"/>
                </a:solidFill>
              </a:rPr>
              <a:t>: Czy uczniowie odżywiają się racjonalnie?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Zakres prac projektowych</a:t>
            </a:r>
            <a:r>
              <a:rPr lang="pl-PL" dirty="0" smtClean="0">
                <a:solidFill>
                  <a:schemeClr val="bg1"/>
                </a:solidFill>
              </a:rPr>
              <a:t>: Badaniami objęta będzie grupa uczniów klas drugich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Przedmiotem badań </a:t>
            </a:r>
            <a:r>
              <a:rPr lang="pl-PL" dirty="0" smtClean="0">
                <a:solidFill>
                  <a:schemeClr val="bg1"/>
                </a:solidFill>
              </a:rPr>
              <a:t>będzie: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Poziom wiedzy uczniów dotyczący racjonalnego żywienia.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Stopień wykorzystania posiadanej wiedzy w codziennym życiu.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Projekt będzie również zawierał scenariusz lekcji na temat racjonalnego żywienia.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dirty="0" smtClean="0">
                <a:solidFill>
                  <a:schemeClr val="bg1"/>
                </a:solidFill>
              </a:rPr>
              <a:t>• Terminy konsultacji z nauczycielem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19.10.2010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26.10.2010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16.11.2010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30.11.2010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Terminy oceny etapowej </a:t>
            </a:r>
            <a:r>
              <a:rPr lang="pl-PL" dirty="0" smtClean="0">
                <a:solidFill>
                  <a:schemeClr val="bg1"/>
                </a:solidFill>
              </a:rPr>
              <a:t>(zakres oceny zgodny z harmonogramem)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 9.11.2010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23.11.2010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Termin zakończenia projektu</a:t>
            </a:r>
            <a:r>
              <a:rPr lang="pl-PL" dirty="0" smtClean="0">
                <a:solidFill>
                  <a:schemeClr val="bg1"/>
                </a:solidFill>
              </a:rPr>
              <a:t>: 7.12.2010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dirty="0" smtClean="0">
                <a:solidFill>
                  <a:schemeClr val="bg1"/>
                </a:solidFill>
              </a:rPr>
              <a:t>• Konsekwencje za niedotrzymanie terminu</a:t>
            </a:r>
            <a:r>
              <a:rPr lang="pl-PL" dirty="0" smtClean="0">
                <a:solidFill>
                  <a:schemeClr val="bg1"/>
                </a:solidFill>
              </a:rPr>
              <a:t>: w przypadku jednorazowego niedotrzymania terminu przedstawiania efektów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pracy do oceny etapowej uczeń otrzyma ustne upomnienie i możliwość uzupełnienia braków w ciągu trzech dni. Jednocześnie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przedstawi jasne wyjaśnienie powodów niedotrzymania terminów na forum grupy w obecności nauczyciela.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Uczniowie zobowiązują się </a:t>
            </a:r>
            <a:r>
              <a:rPr lang="pl-PL" dirty="0" smtClean="0">
                <a:solidFill>
                  <a:schemeClr val="bg1"/>
                </a:solidFill>
              </a:rPr>
              <a:t>do wykonania projektu zgodnie z założeniami zawartymi w kontrakcie, do uczestniczenia </a:t>
            </a:r>
            <a:r>
              <a:rPr lang="pl-PL" dirty="0" err="1" smtClean="0">
                <a:solidFill>
                  <a:schemeClr val="bg1"/>
                </a:solidFill>
              </a:rPr>
              <a:t>wkonsultacjach</a:t>
            </a:r>
            <a:r>
              <a:rPr lang="pl-PL" dirty="0" smtClean="0">
                <a:solidFill>
                  <a:schemeClr val="bg1"/>
                </a:solidFill>
              </a:rPr>
              <a:t> z nauczycielem oraz udziału w prezentacji projektu. Nauczyciel prowadzący projekt zobowiązuje się do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prowadzenia konsultacji z uczniami w ustalonych terminach oraz służenia uczniom pomocą w sytuacjach, gdy zespół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wykonujący projekt tego potrzebuje.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Data zawarcia kontraktu</a:t>
            </a:r>
            <a:r>
              <a:rPr lang="pl-PL" dirty="0" smtClean="0">
                <a:solidFill>
                  <a:schemeClr val="bg1"/>
                </a:solidFill>
              </a:rPr>
              <a:t>: 12.10.2010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Wykonujący projekt </a:t>
            </a:r>
            <a:r>
              <a:rPr lang="pl-PL" dirty="0" smtClean="0">
                <a:solidFill>
                  <a:schemeClr val="bg1"/>
                </a:solidFill>
              </a:rPr>
              <a:t>(uczniowie) </a:t>
            </a:r>
            <a:r>
              <a:rPr lang="pl-PL" b="1" dirty="0" smtClean="0">
                <a:solidFill>
                  <a:schemeClr val="bg1"/>
                </a:solidFill>
              </a:rPr>
              <a:t>Prowadzący projekt</a:t>
            </a:r>
            <a:r>
              <a:rPr lang="pl-PL" dirty="0" smtClean="0">
                <a:solidFill>
                  <a:schemeClr val="bg1"/>
                </a:solidFill>
              </a:rPr>
              <a:t> (nauczyciel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(nazwiska i </a:t>
            </a:r>
            <a:r>
              <a:rPr lang="pl-PL" b="1" dirty="0" smtClean="0">
                <a:solidFill>
                  <a:schemeClr val="bg1"/>
                </a:solidFill>
              </a:rPr>
              <a:t>podpisy</a:t>
            </a:r>
            <a:endParaRPr lang="pl-PL" sz="4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 fontScale="92500"/>
          </a:bodyPr>
          <a:lstStyle/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4600" dirty="0" smtClean="0">
                <a:solidFill>
                  <a:schemeClr val="bg1"/>
                </a:solidFill>
              </a:rPr>
              <a:t>Wykonywanie zaplanowanych działań</a:t>
            </a:r>
            <a:endParaRPr lang="pl-PL" sz="34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dirty="0" smtClean="0">
                <a:solidFill>
                  <a:schemeClr val="bg1"/>
                </a:solidFill>
              </a:rPr>
              <a:t>Regularne spotkania konsultacyjne z uczniami i zapewnienie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uczniom samodzielności w podejmowanych działaniach;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dokonywanie systematycznej obserwacji i oceniania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postępów uczniów w pracach nad projektem, monitorowanie;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motywowanie uczniów do prowadzenia działań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zaplanowanych w projekcie i doprowadzenie ich do końca;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zapewnienie czasu na działania związane z analizą procesu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współpracy w zespole;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zaprezentowanie sposobu dokumentowania wykonania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projektu.</a:t>
            </a:r>
            <a:endParaRPr lang="pl-PL" sz="7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pPr lvl="8" algn="l">
              <a:defRPr/>
            </a:pPr>
            <a:endParaRPr lang="pl-PL" sz="3200" dirty="0" smtClean="0">
              <a:solidFill>
                <a:schemeClr val="bg1"/>
              </a:solidFill>
            </a:endParaRPr>
          </a:p>
          <a:p>
            <a:pPr lvl="5" algn="l">
              <a:defRPr/>
            </a:pPr>
            <a:r>
              <a:rPr lang="pl-PL" sz="5200" dirty="0" smtClean="0">
                <a:solidFill>
                  <a:schemeClr val="bg1"/>
                </a:solidFill>
              </a:rPr>
              <a:t>Raport</a:t>
            </a:r>
            <a:endParaRPr lang="pl-PL" sz="31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Przykładowa struktura raportu/sprawozdania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Pierwsza strona z </a:t>
            </a:r>
            <a:r>
              <a:rPr lang="pl-PL" b="1" dirty="0" smtClean="0">
                <a:solidFill>
                  <a:schemeClr val="bg1"/>
                </a:solidFill>
              </a:rPr>
              <a:t>tytułem </a:t>
            </a:r>
            <a:r>
              <a:rPr lang="pl-PL" dirty="0" smtClean="0">
                <a:solidFill>
                  <a:schemeClr val="bg1"/>
                </a:solidFill>
              </a:rPr>
              <a:t>projektu, nazwiskami autorów – uczniów i nazwiskiem nauczyciela prowadzącego projekt.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b="1" dirty="0" smtClean="0">
                <a:solidFill>
                  <a:schemeClr val="bg1"/>
                </a:solidFill>
              </a:rPr>
              <a:t>Streszczenie</a:t>
            </a:r>
            <a:r>
              <a:rPr lang="pl-PL" dirty="0" smtClean="0">
                <a:solidFill>
                  <a:schemeClr val="bg1"/>
                </a:solidFill>
              </a:rPr>
              <a:t> projektu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Wstęp – </a:t>
            </a:r>
            <a:r>
              <a:rPr lang="pl-PL" b="1" dirty="0" smtClean="0">
                <a:solidFill>
                  <a:schemeClr val="bg1"/>
                </a:solidFill>
              </a:rPr>
              <a:t>uzasadnienie</a:t>
            </a:r>
            <a:r>
              <a:rPr lang="pl-PL" dirty="0" smtClean="0">
                <a:solidFill>
                  <a:schemeClr val="bg1"/>
                </a:solidFill>
              </a:rPr>
              <a:t>, dlaczego dany temat został przez uczniów podjęty, jakie przeprowadzono działania, z jakich źródeł informacji korzystano itp.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Odkrycia i informacje – najważniejsza część sprawozdania prezentująca </a:t>
            </a:r>
            <a:r>
              <a:rPr lang="pl-PL" b="1" dirty="0" smtClean="0">
                <a:solidFill>
                  <a:schemeClr val="bg1"/>
                </a:solidFill>
              </a:rPr>
              <a:t>efekty </a:t>
            </a:r>
            <a:r>
              <a:rPr lang="pl-PL" dirty="0" smtClean="0">
                <a:solidFill>
                  <a:schemeClr val="bg1"/>
                </a:solidFill>
              </a:rPr>
              <a:t>pracy nad projektem. Należy zamieścić tu informacje zebrane z różnych źródeł, zarówno ze źródeł pisanych </a:t>
            </a:r>
            <a:r>
              <a:rPr lang="pl-PL" smtClean="0">
                <a:solidFill>
                  <a:schemeClr val="bg1"/>
                </a:solidFill>
              </a:rPr>
              <a:t>jak </a:t>
            </a:r>
            <a:br>
              <a:rPr lang="pl-PL" smtClean="0">
                <a:solidFill>
                  <a:schemeClr val="bg1"/>
                </a:solidFill>
              </a:rPr>
            </a:br>
            <a:r>
              <a:rPr lang="pl-PL" smtClean="0">
                <a:solidFill>
                  <a:schemeClr val="bg1"/>
                </a:solidFill>
              </a:rPr>
              <a:t>i </a:t>
            </a:r>
            <a:r>
              <a:rPr lang="pl-PL" dirty="0" smtClean="0">
                <a:solidFill>
                  <a:schemeClr val="bg1"/>
                </a:solidFill>
              </a:rPr>
              <a:t>zgromadzone w wyniku przeprowadzonych badań ankietowych, wywiadów czy obserwacji. Informacje powinny zostać poddane selekcji oraz analizie i zaprezentowane w taki sposób, aby obrazowały całokształt prac związanych z wykonywaniem projektu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Wnioski</a:t>
            </a:r>
            <a:r>
              <a:rPr lang="pl-PL" dirty="0" smtClean="0">
                <a:solidFill>
                  <a:schemeClr val="bg1"/>
                </a:solidFill>
              </a:rPr>
              <a:t> i rekomendacje – zawierają podsumowanie całego sprawozdania oraz (jeżeli wynikają z charakteru projektu) sugestie co należy zrobić, aby poprawić istniejącą, zdiagnozowaną sytuację.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Bibliografia</a:t>
            </a:r>
            <a:r>
              <a:rPr lang="pl-PL" dirty="0" smtClean="0">
                <a:solidFill>
                  <a:schemeClr val="bg1"/>
                </a:solidFill>
              </a:rPr>
              <a:t>.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</a:t>
            </a:r>
            <a:r>
              <a:rPr lang="pl-PL" b="1" dirty="0" smtClean="0">
                <a:solidFill>
                  <a:schemeClr val="bg1"/>
                </a:solidFill>
              </a:rPr>
              <a:t>Załączniki</a:t>
            </a:r>
            <a:r>
              <a:rPr lang="pl-PL" dirty="0" smtClean="0">
                <a:solidFill>
                  <a:schemeClr val="bg1"/>
                </a:solidFill>
              </a:rPr>
              <a:t>.</a:t>
            </a:r>
            <a:endParaRPr lang="pl-PL" sz="6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1" algn="l">
              <a:lnSpc>
                <a:spcPct val="80000"/>
              </a:lnSpc>
            </a:pPr>
            <a:endParaRPr lang="pl-PL" sz="29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b="1" smtClean="0">
                <a:solidFill>
                  <a:schemeClr val="bg1"/>
                </a:solidFill>
              </a:rPr>
              <a:t>Co mówi prawo oświatowe o projekcie edukacyjnym</a:t>
            </a:r>
          </a:p>
          <a:p>
            <a:pPr lvl="1" algn="l">
              <a:lnSpc>
                <a:spcPct val="80000"/>
              </a:lnSpc>
            </a:pPr>
            <a:endParaRPr lang="pl-PL" b="1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ROZPORZADZENIE MINISTRA EDUKACJI NARODOWEJ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z dnia 20 sierpnia 2010 r. zmieniające rozporządzenie z dnia 30 kwietnia 2007r. w sprawie warunków i sposobu oceniania, klasyfikowania i promowania uczniów i słuchaczy oraz przeprowadzania sprawdzianów i egzaminów w szkołach publicznych (Dz. U. nr 156, poz.1046)</a:t>
            </a:r>
          </a:p>
          <a:p>
            <a:pPr lvl="1" algn="l">
              <a:lnSpc>
                <a:spcPct val="80000"/>
              </a:lnSpc>
            </a:pPr>
            <a:endParaRPr lang="pl-PL" sz="19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§ 21a. 1. Uczniowie gimnazjum biorą udział w realizacji projektu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edukacyjnego.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2. Projekt edukacyjny jest zespołowym, planowym działaniem uczniów,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mającym na celu </a:t>
            </a:r>
            <a:r>
              <a:rPr lang="pl-PL" sz="1900" b="1" smtClean="0">
                <a:solidFill>
                  <a:schemeClr val="bg1"/>
                </a:solidFill>
              </a:rPr>
              <a:t>rozwiązanie konkretnego problemu</a:t>
            </a:r>
            <a:r>
              <a:rPr lang="pl-PL" sz="1900" smtClean="0">
                <a:solidFill>
                  <a:schemeClr val="bg1"/>
                </a:solidFill>
              </a:rPr>
              <a:t>, </a:t>
            </a:r>
            <a:br>
              <a:rPr lang="pl-PL" sz="1900" smtClean="0">
                <a:solidFill>
                  <a:schemeClr val="bg1"/>
                </a:solidFill>
              </a:rPr>
            </a:br>
            <a:r>
              <a:rPr lang="pl-PL" sz="1900" smtClean="0">
                <a:solidFill>
                  <a:schemeClr val="bg1"/>
                </a:solidFill>
              </a:rPr>
              <a:t>z zastosowaniem różnorodnych metod.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3. Zakres tematyczny projektu edukacyjnego może dotyczyć wybranych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treści nauczania określonych w podstawie programowej kształcenia</a:t>
            </a:r>
          </a:p>
          <a:p>
            <a:pPr lvl="1" algn="l">
              <a:lnSpc>
                <a:spcPct val="80000"/>
              </a:lnSpc>
            </a:pPr>
            <a:r>
              <a:rPr lang="pl-PL" sz="1900" smtClean="0">
                <a:solidFill>
                  <a:schemeClr val="bg1"/>
                </a:solidFill>
              </a:rPr>
              <a:t>ogólnego dla gimnazjów lub wykraczać poza te treści.</a:t>
            </a:r>
          </a:p>
          <a:p>
            <a:pPr marR="0" algn="l">
              <a:lnSpc>
                <a:spcPct val="80000"/>
              </a:lnSpc>
            </a:pPr>
            <a:endParaRPr lang="pl-PL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 fontScale="70000" lnSpcReduction="20000"/>
          </a:bodyPr>
          <a:lstStyle/>
          <a:p>
            <a:pPr lvl="8" algn="l">
              <a:defRPr/>
            </a:pPr>
            <a:endParaRPr lang="pl-PL" sz="3200" dirty="0" smtClean="0">
              <a:solidFill>
                <a:schemeClr val="bg1"/>
              </a:solidFill>
            </a:endParaRPr>
          </a:p>
          <a:p>
            <a:pPr lvl="3"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5900" dirty="0" smtClean="0">
                <a:solidFill>
                  <a:schemeClr val="bg1"/>
                </a:solidFill>
              </a:rPr>
              <a:t>Prezentacja (publiczna)</a:t>
            </a:r>
            <a:endParaRPr lang="pl-PL" sz="33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Projekt może się kończyć „produktem”, czyli materialnym „efektem”, który będzie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mógł być łatwo wykorzystywany w czasie końcowego pokazu. Możliwości jest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wiele: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album ilustrowany zdjęciami, wykresami, szkicami, mapkami, relacjami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pisemnymi;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plakat lub inna forma plastyczna;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książka, broszura, ulotka, gazetka;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prezentacja komputerowa;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prezentacja multimedialna, strona internetowa;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model zjawiska, makieta z opisem;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film, nagranie dźwiękowe;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piknik naukowy i/lub obywatelski;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relacja z debaty lub publiczna dyskusja;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szkolna lub międzyszkolna wystawa, festiwal, „targowisko” prac uczniów;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wspólny raport z przeprowadzonego badania;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relacja z konferencji naukowej z prezentacjami i warsztatami prowadzonymi przez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uczniów;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przedstawienie teatralne, inscenizacja;</a:t>
            </a: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edukacyjna gra plenerowa (uliczna lub szkolna</a:t>
            </a:r>
            <a:endParaRPr lang="pl-PL" sz="61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 fontScale="70000" lnSpcReduction="20000"/>
          </a:bodyPr>
          <a:lstStyle/>
          <a:p>
            <a:pPr lvl="8" algn="l">
              <a:defRPr/>
            </a:pPr>
            <a:endParaRPr lang="pl-PL" sz="3200" dirty="0" smtClean="0">
              <a:solidFill>
                <a:schemeClr val="bg1"/>
              </a:solidFill>
            </a:endParaRPr>
          </a:p>
          <a:p>
            <a:pPr lvl="3"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l-PL" sz="5900" dirty="0" smtClean="0">
                <a:solidFill>
                  <a:schemeClr val="bg1"/>
                </a:solidFill>
              </a:rPr>
              <a:t>O czym warto pamiętać </a:t>
            </a:r>
            <a:r>
              <a:rPr lang="pl-PL" sz="2900" dirty="0" smtClean="0">
                <a:solidFill>
                  <a:schemeClr val="bg1"/>
                </a:solidFill>
              </a:rPr>
              <a:t>(podsumowanie)</a:t>
            </a:r>
            <a:endParaRPr lang="pl-PL" sz="33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projekt może być sposobem na osiąganie celów zawartych w podstawie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programowej;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•tematyka projektów powinna być zaczerpnięta z otaczającej rzeczywistości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ucznia;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stawiajmy na samodzielność uczniów w formułowaniu lub doprecyzowaniu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tematyki projektu;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projektujmy realnie – ustalajmy możliwe do realizacji kryteria sukcesu;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uczmy sie krok po kroku - zaczynajmy od małego projektu, przechodzimy  do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dużego w miarę możliwości;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projekt powinien być dla każdego ucznia – każdy uczeń może wykonać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zadanie w zespole projektowym;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zmieniajmy role nauczyciela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proces tworzenia projektu jest tak samo ważny jak efekt końcowy (a może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ważniejszy)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• zadbajmy o publiczna prezentacje – uczniowie powinni </a:t>
            </a:r>
            <a:r>
              <a:rPr lang="pl-PL" dirty="0" err="1" smtClean="0">
                <a:solidFill>
                  <a:schemeClr val="bg1"/>
                </a:solidFill>
              </a:rPr>
              <a:t>uczyc</a:t>
            </a:r>
            <a:r>
              <a:rPr lang="pl-PL" dirty="0" smtClean="0">
                <a:solidFill>
                  <a:schemeClr val="bg1"/>
                </a:solidFill>
              </a:rPr>
              <a:t> sie jak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prezentować w interesujący sposób efekty swojej pracy</a:t>
            </a:r>
            <a:endParaRPr lang="pl-PL" sz="7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8680"/>
            <a:ext cx="7854696" cy="5904656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8" algn="l">
              <a:defRPr/>
            </a:pPr>
            <a:endParaRPr lang="pl-PL" sz="3200" dirty="0" smtClean="0">
              <a:solidFill>
                <a:schemeClr val="bg1"/>
              </a:solidFill>
            </a:endParaRPr>
          </a:p>
          <a:p>
            <a:pPr lvl="2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3500" dirty="0" smtClean="0">
                <a:solidFill>
                  <a:schemeClr val="bg1"/>
                </a:solidFill>
              </a:rPr>
              <a:t>Zapamiętaj!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5.. </a:t>
            </a:r>
            <a:r>
              <a:rPr lang="pl-PL" sz="2000" dirty="0" smtClean="0">
                <a:solidFill>
                  <a:schemeClr val="bg1"/>
                </a:solidFill>
              </a:rPr>
              <a:t>Szczegółowe warunki realizacji projektu edukacyjnego określa dyrektor  gimnazjum w porozumieniu z radą pedagogiczną..</a:t>
            </a:r>
            <a:endParaRPr lang="pl-PL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endParaRPr lang="pl-PL" dirty="0" smtClean="0">
              <a:solidFill>
                <a:schemeClr val="bg1"/>
              </a:solidFill>
            </a:endParaRPr>
          </a:p>
          <a:p>
            <a:pPr lvl="1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Każda szkoła ma AUTONOMIĘ</a:t>
            </a:r>
          </a:p>
          <a:p>
            <a:pPr lvl="1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 zakresie organizacji pracy</a:t>
            </a:r>
          </a:p>
          <a:p>
            <a:pPr lvl="1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i podawane tutaj przykłady to…</a:t>
            </a:r>
          </a:p>
          <a:p>
            <a:pPr lvl="1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TYLKO przykłady </a:t>
            </a:r>
            <a:endParaRPr lang="pl-PL" sz="6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11188" y="692150"/>
            <a:ext cx="7854950" cy="59055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r>
              <a:rPr lang="pl-PL" sz="1100" b="1" u="sng" smtClean="0">
                <a:solidFill>
                  <a:schemeClr val="bg1"/>
                </a:solidFill>
              </a:rPr>
              <a:t>STOSUNEK DO OBOWIĄZKÓW SZKOLNYCH:</a:t>
            </a:r>
            <a:endParaRPr lang="pl-PL" sz="700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r>
              <a:rPr lang="pl-PL" sz="1100" smtClean="0">
                <a:solidFill>
                  <a:schemeClr val="bg1"/>
                </a:solidFill>
              </a:rPr>
              <a:t> 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wzorowy: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jest pilny w nauce,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pomaga słabszym w uczeniu się,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systematycznie wypożycza i czyta książki, rozwijając swoją wiedzę,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samodzielnie, bądź w grupie tworzy gazetki tematyczne w klasie lub na korytarzu szkolnym,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nigdy się nie spóźnia,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systematycznie uczęszcza do Szkoły i dostarcza usprawiedliwienia wszystkich nieobecności </a:t>
            </a:r>
            <a:br>
              <a:rPr lang="pl-PL" sz="1000" smtClean="0">
                <a:solidFill>
                  <a:schemeClr val="bg1"/>
                </a:solidFill>
              </a:rPr>
            </a:br>
            <a:r>
              <a:rPr lang="pl-PL" sz="1000" smtClean="0">
                <a:solidFill>
                  <a:schemeClr val="bg1"/>
                </a:solidFill>
              </a:rPr>
              <a:t>w ciągu dwóch tygodni od czasu przyjścia do Szkoły,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jest uczciwy, nie ściąga na sprawdzianach, przedstawia tylko prace wykonane samodzielnie,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nie daje odpisywać zadań,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400" b="1" smtClean="0">
                <a:solidFill>
                  <a:schemeClr val="bg1"/>
                </a:solidFill>
              </a:rPr>
              <a:t>Podczas realizacji projektu gimnazjalnego czynnie uczestniczył w formułowaniu tematu projektu,  aktywnie uczestniczył w kluczowych działaniach na poszczególnych etapach jego realizacji.</a:t>
            </a:r>
            <a:endParaRPr lang="pl-PL" sz="10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bardzo dobry:</a:t>
            </a:r>
            <a:endParaRPr lang="pl-PL" sz="14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800" smtClean="0">
                <a:solidFill>
                  <a:schemeClr val="bg1"/>
                </a:solidFill>
              </a:rPr>
              <a:t>jest systematyczny w nauce, uczy się na miarę swoich możliwości,</a:t>
            </a:r>
            <a:endParaRPr lang="pl-PL" sz="13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800" smtClean="0">
                <a:solidFill>
                  <a:schemeClr val="bg1"/>
                </a:solidFill>
              </a:rPr>
              <a:t>nie odpisuje zadań domowych,</a:t>
            </a:r>
            <a:endParaRPr lang="pl-PL" sz="13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800" smtClean="0">
                <a:solidFill>
                  <a:schemeClr val="bg1"/>
                </a:solidFill>
              </a:rPr>
              <a:t>pomaga w tworzeniu gazetek tematycznych w klasie i w wystroju klasy,</a:t>
            </a:r>
            <a:endParaRPr lang="pl-PL" sz="13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800" smtClean="0">
                <a:solidFill>
                  <a:schemeClr val="bg1"/>
                </a:solidFill>
              </a:rPr>
              <a:t>systematycznie uczęszcza do Szkoły i dostarcza usprawiedliwienia wszystkich nieobecności </a:t>
            </a:r>
            <a:br>
              <a:rPr lang="pl-PL" sz="800" smtClean="0">
                <a:solidFill>
                  <a:schemeClr val="bg1"/>
                </a:solidFill>
              </a:rPr>
            </a:br>
            <a:r>
              <a:rPr lang="pl-PL" sz="800" smtClean="0">
                <a:solidFill>
                  <a:schemeClr val="bg1"/>
                </a:solidFill>
              </a:rPr>
              <a:t>w ciągu dwóch tygodni od czasu przyjścia do Szkoły,</a:t>
            </a:r>
            <a:endParaRPr lang="pl-PL" sz="13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800" smtClean="0">
                <a:solidFill>
                  <a:schemeClr val="bg1"/>
                </a:solidFill>
              </a:rPr>
              <a:t>nie spóźnia się na lekcje.</a:t>
            </a:r>
            <a:endParaRPr lang="pl-PL" sz="13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r>
              <a:rPr lang="pl-PL" sz="1400" b="1" smtClean="0">
                <a:solidFill>
                  <a:schemeClr val="bg1"/>
                </a:solidFill>
              </a:rPr>
              <a:t>pełnił aktywną rolę podczas realizacji projektu gimnazjalnego, wspomagając członków Zespołu</a:t>
            </a:r>
            <a:r>
              <a:rPr lang="pl-PL" sz="1400" smtClean="0">
                <a:solidFill>
                  <a:schemeClr val="bg1"/>
                </a:solidFill>
              </a:rPr>
              <a:t>. </a:t>
            </a: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dobry: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systematycznie uczęszcza na zajęcia,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w semestrze ma wszystkie godziny usprawiedliwione,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ma nie więcej niż 2 spóźnienia na lekcje,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uczy się na miarę swoich możliwości,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nie odpisuje zadań domowych.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600" b="1" smtClean="0">
                <a:solidFill>
                  <a:schemeClr val="bg1"/>
                </a:solidFill>
              </a:rPr>
              <a:t>prawidłowo wypełniał swoje zadania w okresie realizacji projektu gimnazjalnego, reagując pozytywnie na uwagi Zespołu i opiekuna projektu.</a:t>
            </a:r>
            <a:endParaRPr lang="pl-PL" sz="1400" smtClean="0">
              <a:solidFill>
                <a:schemeClr val="bg1"/>
              </a:solidFill>
            </a:endParaRPr>
          </a:p>
          <a:p>
            <a:pPr lvl="2" algn="l">
              <a:lnSpc>
                <a:spcPct val="80000"/>
              </a:lnSpc>
            </a:pPr>
            <a:endParaRPr lang="pl-PL" sz="7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11188" y="692150"/>
            <a:ext cx="7854950" cy="59055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r>
              <a:rPr lang="pl-PL" sz="1100" b="1" u="sng" smtClean="0">
                <a:solidFill>
                  <a:schemeClr val="bg1"/>
                </a:solidFill>
              </a:rPr>
              <a:t>STOSUNEK DO OBOWIĄZKÓW SZKOLNYCH: c.d.</a:t>
            </a:r>
            <a:endParaRPr lang="pl-PL" sz="700" smtClean="0">
              <a:solidFill>
                <a:schemeClr val="bg1"/>
              </a:solidFill>
            </a:endParaRPr>
          </a:p>
          <a:p>
            <a:pPr marR="0" algn="ctr">
              <a:lnSpc>
                <a:spcPct val="80000"/>
              </a:lnSpc>
            </a:pPr>
            <a:r>
              <a:rPr lang="pl-PL" sz="1100" smtClean="0">
                <a:solidFill>
                  <a:schemeClr val="bg1"/>
                </a:solidFill>
              </a:rPr>
              <a:t> 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poprawny: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usprawiedliwia nieobecności,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sporadycznie nie odrabia zadań domowych i odpisuje je od innych uczniów,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uczy się niesystematycznie,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jest zagrożony najwyżej jedną oceną niedostateczną semestralna lub końcowo roczną,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spóźnia się na lekcje, nie więcej niż 4 razy w semestrze,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500" b="1" smtClean="0">
                <a:solidFill>
                  <a:schemeClr val="bg1"/>
                </a:solidFill>
              </a:rPr>
              <a:t>wypełniał swoje obowiązki w trakcie realizacji projektu gimnazjalnego, </a:t>
            </a:r>
            <a:br>
              <a:rPr lang="pl-PL" sz="1500" b="1" smtClean="0">
                <a:solidFill>
                  <a:schemeClr val="bg1"/>
                </a:solidFill>
              </a:rPr>
            </a:br>
            <a:r>
              <a:rPr lang="pl-PL" sz="1500" b="1" smtClean="0">
                <a:solidFill>
                  <a:schemeClr val="bg1"/>
                </a:solidFill>
              </a:rPr>
              <a:t>lecz zdarzało mu się nie wywiązać z przyjętych zadań, co było przyczyną opóźnień lub konfliktów w zespole.</a:t>
            </a:r>
            <a:endParaRPr lang="pl-PL" sz="12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endParaRPr lang="pl-PL" sz="1000" b="1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nieodpowiedni: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jest zagrożony ocenami niedostatecznymi co najmniej z dwóch przedmiotów,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często spóźnia się na lekcje (więcej niż 4 razy),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opuścił nie więcej niż 40 godzin lekcyjnych bez usprawiedliwienia,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odpisuje zadanie domowe, nie uczy się systematycznie,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400" b="1" smtClean="0">
                <a:solidFill>
                  <a:schemeClr val="bg1"/>
                </a:solidFill>
              </a:rPr>
              <a:t>często zaniedbywał swoje obowiązki podczas realizacji projektu gimnazjalnego lub odmawiał współpracy, co miało wpływ na przebieg przyjętego przez zespół harmonogramu pracy i wiązało się ze zwiększeniem obowiązków innych członków Zespołu projektowego.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endParaRPr lang="pl-PL" sz="1000" b="1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b="1" smtClean="0">
                <a:solidFill>
                  <a:schemeClr val="bg1"/>
                </a:solidFill>
              </a:rPr>
              <a:t>Uczeń naganny: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nagminnie spóźnia się na lekcje i wagaruje,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opuścił więcej, niż 40 godzin, których nie usprawiedliwił,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nie uczy się, ma lekceważący stosunek do nauki, nie prowadzi zeszytu przedmiotowego, nie odrabia zadań domowych, przychodzi na lekcje nieprzygotowany,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jest zagrożony z więcej niż trzech przedmiotów,</a:t>
            </a:r>
            <a:endParaRPr lang="pl-PL" sz="15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400" b="1" smtClean="0">
                <a:solidFill>
                  <a:schemeClr val="bg1"/>
                </a:solidFill>
              </a:rPr>
              <a:t>nie przystąpił do realizacji projektu lub nie wywiązywał się ze swoich obowiązków mimo rozmów z członkami Zespołu i opiekunem projektu, a jego postawa była lekceważąca zarówno w stosunku do członków Zespołu, jak i opiekuna.</a:t>
            </a:r>
          </a:p>
          <a:p>
            <a:pPr lvl="1" algn="l">
              <a:lnSpc>
                <a:spcPct val="80000"/>
              </a:lnSpc>
            </a:pPr>
            <a:endParaRPr lang="pl-PL" sz="1400" b="1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400" b="1" smtClean="0">
                <a:solidFill>
                  <a:schemeClr val="bg1"/>
                </a:solidFill>
              </a:rPr>
              <a:t>(w skali punktowej : 0-20 pkt)</a:t>
            </a: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000" smtClean="0">
                <a:solidFill>
                  <a:schemeClr val="bg1"/>
                </a:solidFill>
              </a:rPr>
              <a:t> </a:t>
            </a:r>
            <a:endParaRPr lang="pl-PL" sz="15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11188" y="692150"/>
            <a:ext cx="7854950" cy="59055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R="0" algn="ctr">
              <a:lnSpc>
                <a:spcPct val="90000"/>
              </a:lnSpc>
            </a:pPr>
            <a:r>
              <a:rPr lang="pl-PL" sz="2000" b="1" smtClean="0">
                <a:solidFill>
                  <a:schemeClr val="bg1"/>
                </a:solidFill>
              </a:rPr>
              <a:t>Ogłoszenie w pokoju nauczycielskim</a:t>
            </a:r>
          </a:p>
          <a:p>
            <a:pPr marR="0" algn="ctr">
              <a:lnSpc>
                <a:spcPct val="90000"/>
              </a:lnSpc>
            </a:pPr>
            <a:r>
              <a:rPr lang="pl-PL" sz="2000" b="1" u="sng" smtClean="0">
                <a:solidFill>
                  <a:schemeClr val="bg1"/>
                </a:solidFill>
              </a:rPr>
              <a:t>PROJEKT EDUKACYJNY – ZADANIA WSTĘPNE</a:t>
            </a:r>
            <a:endParaRPr lang="pl-PL" sz="1800" smtClean="0">
              <a:solidFill>
                <a:schemeClr val="bg1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pl-PL" sz="2200" b="1" smtClean="0">
                <a:solidFill>
                  <a:schemeClr val="bg1"/>
                </a:solidFill>
              </a:rPr>
              <a:t>Zgodnie z ustaleniami na RP w dniu 16 czerwca br. nauczyciele przedstawią propozycje przynajmniej </a:t>
            </a:r>
            <a:br>
              <a:rPr lang="pl-PL" sz="2200" b="1" smtClean="0">
                <a:solidFill>
                  <a:schemeClr val="bg1"/>
                </a:solidFill>
              </a:rPr>
            </a:br>
            <a:r>
              <a:rPr lang="pl-PL" sz="2200" b="1" smtClean="0">
                <a:solidFill>
                  <a:schemeClr val="bg1"/>
                </a:solidFill>
              </a:rPr>
              <a:t>3 tematów projektów edukacyjnych w klasie II gimnazjum (nauczyciele gimnazjum obowiązkowo). Propozycje powinny zawierać: </a:t>
            </a:r>
            <a:r>
              <a:rPr lang="pl-PL" sz="2200" b="1" u="sng" smtClean="0">
                <a:solidFill>
                  <a:schemeClr val="bg1"/>
                </a:solidFill>
              </a:rPr>
              <a:t>imię i nazwisko opiekuna (nauczyciela), temat projektu, cele projektu, działania  </a:t>
            </a:r>
            <a:br>
              <a:rPr lang="pl-PL" sz="2200" b="1" u="sng" smtClean="0">
                <a:solidFill>
                  <a:schemeClr val="bg1"/>
                </a:solidFill>
              </a:rPr>
            </a:br>
            <a:r>
              <a:rPr lang="pl-PL" sz="2200" b="1" u="sng" smtClean="0">
                <a:solidFill>
                  <a:schemeClr val="bg1"/>
                </a:solidFill>
              </a:rPr>
              <a:t>i sposób prezentacji</a:t>
            </a:r>
            <a:r>
              <a:rPr lang="pl-PL" sz="2200" b="1" smtClean="0">
                <a:solidFill>
                  <a:schemeClr val="bg1"/>
                </a:solidFill>
              </a:rPr>
              <a:t>. W tym celu można wykorzystać załączone materiały. Informację przygotowaną komputerowo, mieszczącą się na 1 stronie arkusza </a:t>
            </a:r>
            <a:br>
              <a:rPr lang="pl-PL" sz="2200" b="1" smtClean="0">
                <a:solidFill>
                  <a:schemeClr val="bg1"/>
                </a:solidFill>
              </a:rPr>
            </a:br>
            <a:r>
              <a:rPr lang="pl-PL" sz="2200" b="1" smtClean="0">
                <a:solidFill>
                  <a:schemeClr val="bg1"/>
                </a:solidFill>
              </a:rPr>
              <a:t>A4 należy  przekazać wychowawcy kl. II gimnazjum </a:t>
            </a:r>
            <a:br>
              <a:rPr lang="pl-PL" sz="2200" b="1" smtClean="0">
                <a:solidFill>
                  <a:schemeClr val="bg1"/>
                </a:solidFill>
              </a:rPr>
            </a:br>
            <a:r>
              <a:rPr lang="pl-PL" sz="2200" b="1" smtClean="0">
                <a:solidFill>
                  <a:schemeClr val="bg1"/>
                </a:solidFill>
              </a:rPr>
              <a:t>do 12 stycznia 2011 roku, który wyeksponuje przedstawione materiały na gazetce i zapozna uczniów </a:t>
            </a:r>
            <a:br>
              <a:rPr lang="pl-PL" sz="2200" b="1" smtClean="0">
                <a:solidFill>
                  <a:schemeClr val="bg1"/>
                </a:solidFill>
              </a:rPr>
            </a:br>
            <a:r>
              <a:rPr lang="pl-PL" sz="2200" b="1" smtClean="0">
                <a:solidFill>
                  <a:schemeClr val="bg1"/>
                </a:solidFill>
              </a:rPr>
              <a:t>z ich treścią. Uczniowie dokonają wyboru tematu projektu i skład zespołu do końca stycznia br. Następnie należy zawrzeć kontrakt, który może mieć postać pokazaną poniżej na przykładzie.</a:t>
            </a:r>
            <a:endParaRPr lang="pl-PL" sz="19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11188" y="692150"/>
            <a:ext cx="7854950" cy="59055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R="0" algn="l">
              <a:lnSpc>
                <a:spcPct val="80000"/>
              </a:lnSpc>
            </a:pPr>
            <a:endParaRPr lang="pl-PL" sz="1600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r>
              <a:rPr lang="pl-PL" sz="2400" smtClean="0">
                <a:solidFill>
                  <a:schemeClr val="bg1"/>
                </a:solidFill>
              </a:rPr>
              <a:t>Przykład oferty</a:t>
            </a:r>
          </a:p>
          <a:p>
            <a:pPr marR="0" algn="l">
              <a:lnSpc>
                <a:spcPct val="80000"/>
              </a:lnSpc>
            </a:pPr>
            <a:endParaRPr lang="pl-PL" sz="2400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r>
              <a:rPr lang="pl-PL" sz="2400" b="1" smtClean="0">
                <a:solidFill>
                  <a:schemeClr val="bg1"/>
                </a:solidFill>
              </a:rPr>
              <a:t>Projekt 3.</a:t>
            </a:r>
            <a:endParaRPr lang="pl-PL" sz="2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2000" b="1" smtClean="0">
                <a:solidFill>
                  <a:schemeClr val="bg1"/>
                </a:solidFill>
              </a:rPr>
              <a:t>Temat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Czy w domu wykorzystujemy prawa fizyki? </a:t>
            </a:r>
          </a:p>
          <a:p>
            <a:pPr lvl="1" algn="l">
              <a:lnSpc>
                <a:spcPct val="80000"/>
              </a:lnSpc>
            </a:pPr>
            <a:r>
              <a:rPr lang="pl-PL" sz="2000" b="1" smtClean="0">
                <a:solidFill>
                  <a:schemeClr val="bg1"/>
                </a:solidFill>
              </a:rPr>
              <a:t>Cele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Integracja szkoły ze środowiskiem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Rozwijanie wiedzy na temat astronomii, przyrody (fizyki, chemii, biologii) w kontekście  codziennego życia.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Rozwijanie kreatywnego myślenia.</a:t>
            </a:r>
          </a:p>
          <a:p>
            <a:pPr lvl="1" algn="l">
              <a:lnSpc>
                <a:spcPct val="80000"/>
              </a:lnSpc>
            </a:pPr>
            <a:r>
              <a:rPr lang="pl-PL" sz="2000" b="1" smtClean="0">
                <a:solidFill>
                  <a:schemeClr val="bg1"/>
                </a:solidFill>
              </a:rPr>
              <a:t>Działania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Wyszukanie przynajmniej 4 zastosowań praw fizyki w życiu domowym. Opisanie zjawisk, praw nimi rządzących i zastosowań w gospodarstwie domowym</a:t>
            </a:r>
          </a:p>
          <a:p>
            <a:pPr lvl="1" algn="l">
              <a:lnSpc>
                <a:spcPct val="80000"/>
              </a:lnSpc>
            </a:pPr>
            <a:r>
              <a:rPr lang="pl-PL" sz="2000" b="1" smtClean="0">
                <a:solidFill>
                  <a:schemeClr val="bg1"/>
                </a:solidFill>
              </a:rPr>
              <a:t>Prezentacja</a:t>
            </a:r>
          </a:p>
          <a:p>
            <a:pPr lvl="1" algn="l">
              <a:lnSpc>
                <a:spcPct val="80000"/>
              </a:lnSpc>
            </a:pPr>
            <a:r>
              <a:rPr lang="pl-PL" sz="2000" smtClean="0">
                <a:solidFill>
                  <a:schemeClr val="bg1"/>
                </a:solidFill>
              </a:rPr>
              <a:t>Prezentacja multimedialna (zaprezentowana społeczności szkolnej do wyboru: klasie, wszystkim uczniom gimnazjum, rodzicom)</a:t>
            </a:r>
          </a:p>
          <a:p>
            <a:pPr marR="0" algn="l">
              <a:lnSpc>
                <a:spcPct val="80000"/>
              </a:lnSpc>
            </a:pPr>
            <a:endParaRPr lang="pl-PL" sz="2400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endParaRPr lang="pl-PL" sz="2400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endParaRPr lang="pl-PL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Podtytuł 2"/>
          <p:cNvSpPr>
            <a:spLocks noGrp="1"/>
          </p:cNvSpPr>
          <p:nvPr>
            <p:ph type="subTitle" idx="1"/>
          </p:nvPr>
        </p:nvSpPr>
        <p:spPr>
          <a:xfrm>
            <a:off x="611188" y="692150"/>
            <a:ext cx="7854950" cy="5905500"/>
          </a:xfrm>
          <a:solidFill>
            <a:schemeClr val="tx1"/>
          </a:solidFill>
        </p:spPr>
        <p:txBody>
          <a:bodyPr/>
          <a:lstStyle/>
          <a:p>
            <a:pPr marR="0" algn="ctr"/>
            <a:endParaRPr lang="pl-PL" sz="1900" smtClean="0">
              <a:solidFill>
                <a:schemeClr val="bg1"/>
              </a:solidFill>
            </a:endParaRPr>
          </a:p>
          <a:p>
            <a:pPr marR="0" algn="ctr"/>
            <a:endParaRPr lang="pl-PL" sz="1900" smtClean="0">
              <a:solidFill>
                <a:schemeClr val="bg1"/>
              </a:solidFill>
            </a:endParaRPr>
          </a:p>
          <a:p>
            <a:pPr marR="0" algn="ctr"/>
            <a:endParaRPr lang="pl-PL" sz="1900" smtClean="0">
              <a:solidFill>
                <a:schemeClr val="bg1"/>
              </a:solidFill>
            </a:endParaRPr>
          </a:p>
          <a:p>
            <a:pPr marR="0" algn="ctr"/>
            <a:endParaRPr lang="pl-PL" sz="1900" smtClean="0">
              <a:solidFill>
                <a:schemeClr val="bg1"/>
              </a:solidFill>
            </a:endParaRPr>
          </a:p>
          <a:p>
            <a:pPr marR="0" algn="ctr"/>
            <a:r>
              <a:rPr lang="pl-PL" sz="1900" smtClean="0">
                <a:solidFill>
                  <a:schemeClr val="bg1"/>
                </a:solidFill>
              </a:rPr>
              <a:t>Przydatne materiały do realizacji projektu edukacyjnego </a:t>
            </a:r>
          </a:p>
          <a:p>
            <a:pPr marR="0" algn="ctr"/>
            <a:r>
              <a:rPr lang="pl-PL" sz="1900" smtClean="0">
                <a:solidFill>
                  <a:schemeClr val="bg1"/>
                </a:solidFill>
              </a:rPr>
              <a:t>można znaleźć w witrynie:</a:t>
            </a:r>
          </a:p>
          <a:p>
            <a:pPr marR="0" algn="ctr"/>
            <a:endParaRPr lang="pl-PL" sz="1900" smtClean="0">
              <a:solidFill>
                <a:schemeClr val="bg1"/>
              </a:solidFill>
            </a:endParaRPr>
          </a:p>
          <a:p>
            <a:pPr marR="0" algn="ctr"/>
            <a:r>
              <a:rPr lang="pl-PL" sz="3600" smtClean="0">
                <a:solidFill>
                  <a:schemeClr val="bg1"/>
                </a:solidFill>
              </a:rPr>
              <a:t>www.ceo.org.pl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1" algn="l">
              <a:lnSpc>
                <a:spcPct val="90000"/>
              </a:lnSpc>
            </a:pPr>
            <a:endParaRPr lang="pl-PL" sz="3900" smtClean="0">
              <a:solidFill>
                <a:schemeClr val="bg1"/>
              </a:solidFill>
            </a:endParaRPr>
          </a:p>
          <a:p>
            <a:pPr lvl="1" algn="l">
              <a:lnSpc>
                <a:spcPct val="90000"/>
              </a:lnSpc>
            </a:pPr>
            <a:r>
              <a:rPr lang="pl-PL" b="1" smtClean="0">
                <a:solidFill>
                  <a:schemeClr val="bg1"/>
                </a:solidFill>
              </a:rPr>
              <a:t>Co mówi prawo oświatowe o projekcie edukacyjnym c.d.</a:t>
            </a:r>
          </a:p>
          <a:p>
            <a:pPr lvl="1" algn="l">
              <a:lnSpc>
                <a:spcPct val="90000"/>
              </a:lnSpc>
            </a:pPr>
            <a:endParaRPr lang="pl-PL" sz="2200" smtClean="0">
              <a:solidFill>
                <a:schemeClr val="bg1"/>
              </a:solidFill>
            </a:endParaRPr>
          </a:p>
          <a:p>
            <a:pPr lvl="1" algn="l">
              <a:lnSpc>
                <a:spcPct val="90000"/>
              </a:lnSpc>
            </a:pPr>
            <a:r>
              <a:rPr lang="pl-PL" sz="2200" smtClean="0">
                <a:solidFill>
                  <a:schemeClr val="bg1"/>
                </a:solidFill>
              </a:rPr>
              <a:t>Projekt edukacyjny jest realizowany przez zespół uczniów pod opieką nauczyciela i obejmuje następujące działania:</a:t>
            </a:r>
          </a:p>
          <a:p>
            <a:pPr lvl="1" algn="l">
              <a:lnSpc>
                <a:spcPct val="90000"/>
              </a:lnSpc>
            </a:pPr>
            <a:r>
              <a:rPr lang="pl-PL" sz="2200" smtClean="0">
                <a:solidFill>
                  <a:schemeClr val="bg1"/>
                </a:solidFill>
              </a:rPr>
              <a:t>1) </a:t>
            </a:r>
            <a:r>
              <a:rPr lang="pl-PL" sz="2200" b="1" smtClean="0">
                <a:solidFill>
                  <a:schemeClr val="bg1"/>
                </a:solidFill>
              </a:rPr>
              <a:t>wybranie tematu projektu edukacyjnego;</a:t>
            </a:r>
          </a:p>
          <a:p>
            <a:pPr lvl="1" algn="l">
              <a:lnSpc>
                <a:spcPct val="90000"/>
              </a:lnSpc>
            </a:pPr>
            <a:r>
              <a:rPr lang="pl-PL" sz="2200" b="1" smtClean="0">
                <a:solidFill>
                  <a:schemeClr val="bg1"/>
                </a:solidFill>
              </a:rPr>
              <a:t>2) określenie celów projektu edukacyjnego </a:t>
            </a:r>
            <a:br>
              <a:rPr lang="pl-PL" sz="2200" b="1" smtClean="0">
                <a:solidFill>
                  <a:schemeClr val="bg1"/>
                </a:solidFill>
              </a:rPr>
            </a:br>
            <a:r>
              <a:rPr lang="pl-PL" sz="2200" b="1" smtClean="0">
                <a:solidFill>
                  <a:schemeClr val="bg1"/>
                </a:solidFill>
              </a:rPr>
              <a:t>    i zaplanowanie etapów jego realizacji;</a:t>
            </a:r>
          </a:p>
          <a:p>
            <a:pPr lvl="1" algn="l">
              <a:lnSpc>
                <a:spcPct val="90000"/>
              </a:lnSpc>
            </a:pPr>
            <a:r>
              <a:rPr lang="pl-PL" sz="2200" b="1" smtClean="0">
                <a:solidFill>
                  <a:schemeClr val="bg1"/>
                </a:solidFill>
              </a:rPr>
              <a:t>3) wykonanie zaplanowanych działań;</a:t>
            </a:r>
          </a:p>
          <a:p>
            <a:pPr lvl="1" algn="l">
              <a:lnSpc>
                <a:spcPct val="90000"/>
              </a:lnSpc>
            </a:pPr>
            <a:r>
              <a:rPr lang="pl-PL" sz="2200" b="1" smtClean="0">
                <a:solidFill>
                  <a:schemeClr val="bg1"/>
                </a:solidFill>
              </a:rPr>
              <a:t>4) publiczne przedstawienie rezultatów projektu        `edukacyjnego.</a:t>
            </a:r>
          </a:p>
          <a:p>
            <a:pPr lvl="1" algn="l">
              <a:lnSpc>
                <a:spcPct val="90000"/>
              </a:lnSpc>
            </a:pPr>
            <a:r>
              <a:rPr lang="pl-PL" sz="2200" smtClean="0">
                <a:solidFill>
                  <a:schemeClr val="bg1"/>
                </a:solidFill>
              </a:rPr>
              <a:t>5 Szczegółowe warunki realizacji projektu edukacyjnego określa dyrektor gimnazjum w porozumieniu z radą pedagogiczną.</a:t>
            </a:r>
            <a:endParaRPr lang="pl-PL" sz="3900" b="1" smtClean="0">
              <a:solidFill>
                <a:schemeClr val="bg1"/>
              </a:solidFill>
            </a:endParaRPr>
          </a:p>
          <a:p>
            <a:pPr lvl="1" algn="l">
              <a:lnSpc>
                <a:spcPct val="90000"/>
              </a:lnSpc>
            </a:pPr>
            <a:endParaRPr lang="pl-PL" sz="3100" b="1" smtClean="0">
              <a:solidFill>
                <a:schemeClr val="bg1"/>
              </a:solidFill>
            </a:endParaRPr>
          </a:p>
          <a:p>
            <a:pPr marR="0" algn="l">
              <a:lnSpc>
                <a:spcPct val="90000"/>
              </a:lnSpc>
            </a:pPr>
            <a:endParaRPr lang="pl-PL" sz="2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odtytuł 2"/>
          <p:cNvSpPr>
            <a:spLocks noGrp="1"/>
          </p:cNvSpPr>
          <p:nvPr>
            <p:ph type="subTitle" idx="1"/>
          </p:nvPr>
        </p:nvSpPr>
        <p:spPr>
          <a:xfrm>
            <a:off x="539750" y="692150"/>
            <a:ext cx="7854950" cy="5905500"/>
          </a:xfrm>
          <a:solidFill>
            <a:schemeClr val="tx1"/>
          </a:solidFill>
        </p:spPr>
        <p:txBody>
          <a:bodyPr/>
          <a:lstStyle/>
          <a:p>
            <a:pPr lvl="1" algn="l"/>
            <a:endParaRPr lang="pl-PL" sz="2000" smtClean="0">
              <a:solidFill>
                <a:schemeClr val="bg1"/>
              </a:solidFill>
            </a:endParaRPr>
          </a:p>
          <a:p>
            <a:pPr lvl="1" algn="l"/>
            <a:r>
              <a:rPr lang="pl-PL" sz="2000" b="1" smtClean="0">
                <a:solidFill>
                  <a:schemeClr val="bg1"/>
                </a:solidFill>
              </a:rPr>
              <a:t>Co mówi prawo oświatowe o projekcie edukacyjnym c.d.</a:t>
            </a:r>
          </a:p>
          <a:p>
            <a:pPr lvl="1" algn="l"/>
            <a:endParaRPr lang="pl-PL" sz="2000" smtClean="0">
              <a:solidFill>
                <a:schemeClr val="bg1"/>
              </a:solidFill>
            </a:endParaRPr>
          </a:p>
          <a:p>
            <a:pPr lvl="1" algn="l"/>
            <a:r>
              <a:rPr lang="pl-PL" sz="2000" smtClean="0">
                <a:solidFill>
                  <a:schemeClr val="bg1"/>
                </a:solidFill>
              </a:rPr>
              <a:t>7. Kryteria oceniania zachowania ucznia gimnazjum zawarte </a:t>
            </a:r>
            <a:br>
              <a:rPr lang="pl-PL" sz="2000" smtClean="0">
                <a:solidFill>
                  <a:schemeClr val="bg1"/>
                </a:solidFill>
              </a:rPr>
            </a:br>
            <a:r>
              <a:rPr lang="pl-PL" sz="2000" smtClean="0">
                <a:solidFill>
                  <a:schemeClr val="bg1"/>
                </a:solidFill>
              </a:rPr>
              <a:t>w ocenianiu wewnatrzszkolnym uwzględniają udział ucznia </a:t>
            </a:r>
            <a:br>
              <a:rPr lang="pl-PL" sz="2000" smtClean="0">
                <a:solidFill>
                  <a:schemeClr val="bg1"/>
                </a:solidFill>
              </a:rPr>
            </a:br>
            <a:r>
              <a:rPr lang="pl-PL" sz="2000" smtClean="0">
                <a:solidFill>
                  <a:schemeClr val="bg1"/>
                </a:solidFill>
              </a:rPr>
              <a:t>w realizacji projektu edukacyjnego.</a:t>
            </a:r>
          </a:p>
          <a:p>
            <a:pPr lvl="1" algn="l"/>
            <a:r>
              <a:rPr lang="pl-PL" sz="2000" smtClean="0">
                <a:solidFill>
                  <a:schemeClr val="bg1"/>
                </a:solidFill>
              </a:rPr>
              <a:t>8. Informacje o udziale ucznia w realizacji projektu edukacyjnego oraz temat projektu edukacyjnego wpisuje sie na świadectwie ukończenia gimnazjum.</a:t>
            </a:r>
          </a:p>
          <a:p>
            <a:pPr lvl="1" algn="l"/>
            <a:r>
              <a:rPr lang="pl-PL" sz="2000" smtClean="0">
                <a:solidFill>
                  <a:schemeClr val="bg1"/>
                </a:solidFill>
              </a:rPr>
              <a:t>9. W szczególnie uzasadnionych przypadkach, uniemożliwiających udział ucznia w realizacji projektu edukacyjnego, dyrektor gimnazjum może zwolnić ucznia z realizacji projektu edukacyjnego.</a:t>
            </a:r>
          </a:p>
          <a:p>
            <a:pPr lvl="1" algn="l"/>
            <a:r>
              <a:rPr lang="pl-PL" sz="2000" smtClean="0">
                <a:solidFill>
                  <a:schemeClr val="bg1"/>
                </a:solidFill>
              </a:rPr>
              <a:t>§ 5. Szkoły dostosują swoje statuty do zmian wynikających </a:t>
            </a:r>
            <a:br>
              <a:rPr lang="pl-PL" sz="2000" smtClean="0">
                <a:solidFill>
                  <a:schemeClr val="bg1"/>
                </a:solidFill>
              </a:rPr>
            </a:br>
            <a:r>
              <a:rPr lang="pl-PL" sz="2000" smtClean="0">
                <a:solidFill>
                  <a:schemeClr val="bg1"/>
                </a:solidFill>
              </a:rPr>
              <a:t>z niniejszego rozporządzenia w terminie do dnia 30 listopada 2010 r.</a:t>
            </a:r>
            <a:endParaRPr lang="pl-PL" sz="2000" b="1" smtClean="0">
              <a:solidFill>
                <a:schemeClr val="bg1"/>
              </a:solidFill>
            </a:endParaRPr>
          </a:p>
          <a:p>
            <a:pPr lvl="2" algn="l"/>
            <a:endParaRPr lang="pl-PL" sz="2000" b="1" smtClean="0">
              <a:solidFill>
                <a:schemeClr val="bg1"/>
              </a:solidFill>
            </a:endParaRPr>
          </a:p>
          <a:p>
            <a:pPr marR="0" algn="l"/>
            <a:endParaRPr lang="pl-PL" sz="2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9750" y="692150"/>
            <a:ext cx="7854950" cy="59055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lvl="1" algn="l">
              <a:lnSpc>
                <a:spcPct val="80000"/>
              </a:lnSpc>
            </a:pP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b="1" smtClean="0">
                <a:solidFill>
                  <a:schemeClr val="bg1"/>
                </a:solidFill>
              </a:rPr>
              <a:t>Co mówi prawo oświatowe o projekcie edukacyjnym c.d.</a:t>
            </a:r>
          </a:p>
          <a:p>
            <a:pPr lvl="1" algn="l">
              <a:lnSpc>
                <a:spcPct val="80000"/>
              </a:lnSpc>
            </a:pPr>
            <a:endParaRPr lang="pl-PL" sz="1400" smtClean="0">
              <a:solidFill>
                <a:schemeClr val="bg1"/>
              </a:solidFill>
            </a:endParaRP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Rozporządzenie Ministra Edukacji Narodowej z dnia 23 grudnia 2008 r. w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sprawie podstawy programowej wychowania przedszkolnego oraz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kształcenia ogólnego w poszczególnych typach szkół (Dz. U. z 2009 r. Nr 4,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poz. 17)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"Zalecane warunki i sposób realizacji".</a:t>
            </a:r>
          </a:p>
          <a:p>
            <a:pPr lvl="1" algn="l">
              <a:lnSpc>
                <a:spcPct val="80000"/>
              </a:lnSpc>
            </a:pPr>
            <a:r>
              <a:rPr lang="pl-PL" sz="1800" smtClean="0">
                <a:solidFill>
                  <a:schemeClr val="bg1"/>
                </a:solidFill>
              </a:rPr>
              <a:t>1.</a:t>
            </a:r>
            <a:r>
              <a:rPr lang="pl-PL" sz="2700" smtClean="0">
                <a:solidFill>
                  <a:schemeClr val="bg1"/>
                </a:solidFill>
              </a:rPr>
              <a:t> </a:t>
            </a:r>
            <a:r>
              <a:rPr lang="pl-PL" sz="1800" smtClean="0">
                <a:solidFill>
                  <a:schemeClr val="bg1"/>
                </a:solidFill>
              </a:rPr>
              <a:t>j. polski</a:t>
            </a:r>
            <a:r>
              <a:rPr lang="pl-PL" sz="2700" smtClean="0">
                <a:solidFill>
                  <a:schemeClr val="bg1"/>
                </a:solidFill>
              </a:rPr>
              <a:t> - </a:t>
            </a:r>
            <a:r>
              <a:rPr lang="pl-PL" sz="1700" smtClean="0">
                <a:solidFill>
                  <a:schemeClr val="bg1"/>
                </a:solidFill>
              </a:rPr>
              <a:t>"Wprowadzając nowe treści nauczania, powinien wykorzystywać m.in. metody aktywizujące np. dyskusja i debata, drama, projekt edukacyjny, happening.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Samodzielne, aktywne i świadome wykonywanie zadań pomoże uczniom przyjąć poznawane treści jako własne.„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2. chemia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3. informatyka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4. wych. fiz./edukacja zdrowotna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5. zajęcia artystyczne</a:t>
            </a:r>
          </a:p>
          <a:p>
            <a:pPr lvl="1" algn="l">
              <a:lnSpc>
                <a:spcPct val="80000"/>
              </a:lnSpc>
            </a:pPr>
            <a:r>
              <a:rPr lang="pl-PL" sz="1700" smtClean="0">
                <a:solidFill>
                  <a:schemeClr val="bg1"/>
                </a:solidFill>
              </a:rPr>
              <a:t>6. zajęcia techniczne</a:t>
            </a:r>
            <a:endParaRPr lang="pl-PL" sz="1500" b="1" smtClean="0">
              <a:solidFill>
                <a:schemeClr val="bg1"/>
              </a:solidFill>
            </a:endParaRPr>
          </a:p>
          <a:p>
            <a:pPr marR="0" algn="l">
              <a:lnSpc>
                <a:spcPct val="80000"/>
              </a:lnSpc>
            </a:pPr>
            <a:endParaRPr lang="pl-PL" sz="1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9750" y="692150"/>
            <a:ext cx="7854950" cy="5905500"/>
          </a:xfrm>
          <a:solidFill>
            <a:schemeClr val="tx1"/>
          </a:solidFill>
        </p:spPr>
        <p:txBody>
          <a:bodyPr>
            <a:normAutofit fontScale="70000" lnSpcReduction="20000"/>
          </a:bodyPr>
          <a:lstStyle/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endParaRPr lang="pl-PL" sz="20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3400" b="1" dirty="0" smtClean="0">
                <a:solidFill>
                  <a:schemeClr val="bg1"/>
                </a:solidFill>
              </a:rPr>
              <a:t>Co mówi prawo oświatowe o projekcie edukacyjnym c.d.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endParaRPr lang="pl-PL" sz="20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Rozporządzenie Ministra Edukacji Narodowej z dnia 23 grudnia 2008 r. w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sprawie podstawy programowej wychowania przedszkolnego oraz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kształcenia ogólnego w poszczególnych typach szkół (Dz. U. z 2009 r. Nr 4,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poz. 17)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"Zalecane warunki i sposób realizacji".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dirty="0" smtClean="0">
                <a:solidFill>
                  <a:schemeClr val="bg1"/>
                </a:solidFill>
              </a:rPr>
              <a:t>wiedza o społeczeństwie: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....."Aby to umożliwić, szkoła powinna zapewnić takie warunki, by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uczniowie uczyli sie planować i realizować uczniowskie projekty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edukacyjne;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Ze względu na cele przedmiotu wiedza i społeczeństwo, na III etapie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edukacyjnym około 20% treści nauczania określonych w podstawie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programowej tego przedmiotu powinno być realizowanych w formie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uczniowskiego projektu edukacyjnego, a na IV etapie edukacyjnym -nie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mniej niż 10%.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Uczniowski projekt edukacyjny powinien mieć charakter zespołowy;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poszczególne zadania mogą być wykonywane indywidualnie. Wskazane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jest, by każdy uczeń uczestniczył w co najmniej jednym projekcie w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każdym roku nauczania przedmiotu.”</a:t>
            </a:r>
            <a:endParaRPr lang="pl-P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39750" y="692150"/>
            <a:ext cx="7854950" cy="5905500"/>
          </a:xfrm>
          <a:solidFill>
            <a:schemeClr val="tx1"/>
          </a:solidFill>
        </p:spPr>
        <p:txBody>
          <a:bodyPr>
            <a:normAutofit fontScale="85000" lnSpcReduction="20000"/>
          </a:bodyPr>
          <a:lstStyle/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endParaRPr lang="pl-PL" sz="20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3400" b="1" dirty="0" smtClean="0">
                <a:solidFill>
                  <a:schemeClr val="bg1"/>
                </a:solidFill>
              </a:rPr>
              <a:t>Co mówi prawo o ochronie praw autorskich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endParaRPr lang="pl-PL" sz="2000" dirty="0" smtClean="0">
              <a:solidFill>
                <a:schemeClr val="bg1"/>
              </a:solidFill>
            </a:endParaRP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Ustawa z dnia 4 lutego 1994 r. o prawie autorskim i prawach pokrewnych (Dz. U. z 2006 r. Nr90, poz. 631 z </a:t>
            </a:r>
            <a:r>
              <a:rPr lang="pl-PL" dirty="0" err="1" smtClean="0">
                <a:solidFill>
                  <a:schemeClr val="bg1"/>
                </a:solidFill>
              </a:rPr>
              <a:t>późn</a:t>
            </a:r>
            <a:r>
              <a:rPr lang="pl-PL" dirty="0" smtClean="0">
                <a:solidFill>
                  <a:schemeClr val="bg1"/>
                </a:solidFill>
              </a:rPr>
              <a:t>. zm.)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Można bez zgody autora przytaczać w utworach stanowiących samoistną całość urywki rozpowszechnionych utworów lub drobne utwory w całości, lecz trzeba podać autora i dzieło. Jest to tzw. </a:t>
            </a:r>
            <a:r>
              <a:rPr lang="pl-PL" b="1" dirty="0" smtClean="0">
                <a:solidFill>
                  <a:schemeClr val="bg1"/>
                </a:solidFill>
              </a:rPr>
              <a:t>prawo cytatu</a:t>
            </a:r>
            <a:r>
              <a:rPr lang="pl-PL" dirty="0" smtClean="0">
                <a:solidFill>
                  <a:schemeClr val="bg1"/>
                </a:solidFill>
              </a:rPr>
              <a:t>.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dirty="0" smtClean="0">
                <a:solidFill>
                  <a:schemeClr val="bg1"/>
                </a:solidFill>
              </a:rPr>
              <a:t>Prawo bezpłatnego przytaczania urywków</a:t>
            </a:r>
            <a:r>
              <a:rPr lang="pl-PL" dirty="0" smtClean="0">
                <a:solidFill>
                  <a:schemeClr val="bg1"/>
                </a:solidFill>
              </a:rPr>
              <a:t> rozpowszechnionych utworów lub drobnych utworów w całości, przysługuje w zakresie uzasadnionym: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900" dirty="0" smtClean="0">
                <a:solidFill>
                  <a:schemeClr val="bg1"/>
                </a:solidFill>
              </a:rPr>
              <a:t> </a:t>
            </a:r>
            <a:r>
              <a:rPr lang="pl-PL" dirty="0" smtClean="0">
                <a:solidFill>
                  <a:schemeClr val="bg1"/>
                </a:solidFill>
              </a:rPr>
              <a:t>wyjaśnieniem lub analiza krytyczna (jeśli na przykładzie fragmentu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jakiegoś utworu wyrażamy własna opinie),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900" dirty="0" smtClean="0">
                <a:solidFill>
                  <a:schemeClr val="bg1"/>
                </a:solidFill>
              </a:rPr>
              <a:t> </a:t>
            </a:r>
            <a:r>
              <a:rPr lang="pl-PL" dirty="0" smtClean="0">
                <a:solidFill>
                  <a:schemeClr val="bg1"/>
                </a:solidFill>
              </a:rPr>
              <a:t>prawami gatunku (np.: tworząc karykaturę cudzego utworu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wykorzystujemy jej elementy, jednak uzasadnione jest specyficzna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forma karykatury),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sz="900" dirty="0" smtClean="0">
                <a:solidFill>
                  <a:schemeClr val="bg1"/>
                </a:solidFill>
              </a:rPr>
              <a:t> </a:t>
            </a:r>
            <a:r>
              <a:rPr lang="pl-PL" dirty="0" smtClean="0">
                <a:solidFill>
                  <a:schemeClr val="bg1"/>
                </a:solidFill>
              </a:rPr>
              <a:t>nauczaniem (np.: fragmenty występujące w podręcznikach albo</a:t>
            </a:r>
          </a:p>
          <a:p>
            <a:pPr lvl="1"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czasopismach popularnonaukowych). (art. 29. ust.1. ustawy)</a:t>
            </a:r>
            <a:endParaRPr lang="pl-P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Podtytuł 2"/>
          <p:cNvSpPr>
            <a:spLocks noGrp="1"/>
          </p:cNvSpPr>
          <p:nvPr>
            <p:ph type="subTitle" idx="1"/>
          </p:nvPr>
        </p:nvSpPr>
        <p:spPr>
          <a:xfrm>
            <a:off x="611188" y="765175"/>
            <a:ext cx="7854950" cy="5903913"/>
          </a:xfrm>
          <a:solidFill>
            <a:schemeClr val="tx1"/>
          </a:solidFill>
        </p:spPr>
        <p:txBody>
          <a:bodyPr/>
          <a:lstStyle/>
          <a:p>
            <a:pPr lvl="1" algn="l"/>
            <a:endParaRPr lang="pl-PL" sz="2000" smtClean="0">
              <a:solidFill>
                <a:schemeClr val="bg1"/>
              </a:solidFill>
            </a:endParaRPr>
          </a:p>
          <a:p>
            <a:pPr lvl="1" algn="l"/>
            <a:endParaRPr lang="pl-PL" sz="2000" smtClean="0">
              <a:solidFill>
                <a:schemeClr val="bg1"/>
              </a:solidFill>
            </a:endParaRPr>
          </a:p>
          <a:p>
            <a:pPr lvl="1"/>
            <a:r>
              <a:rPr lang="pl-PL" sz="2600" b="1" smtClean="0">
                <a:solidFill>
                  <a:schemeClr val="bg1"/>
                </a:solidFill>
              </a:rPr>
              <a:t>Ochrona wizerunku.</a:t>
            </a:r>
          </a:p>
          <a:p>
            <a:pPr lvl="1" algn="l"/>
            <a:endParaRPr lang="pl-PL" sz="2600" b="1" smtClean="0">
              <a:solidFill>
                <a:schemeClr val="bg1"/>
              </a:solidFill>
            </a:endParaRP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W myśl ustawy rozpowszechnianie wizerunku wymaga zezwolenia osoby na nim przedstawionej. Zezwolenia </a:t>
            </a:r>
            <a:r>
              <a:rPr lang="pl-PL" b="1" smtClean="0">
                <a:solidFill>
                  <a:schemeClr val="bg1"/>
                </a:solidFill>
              </a:rPr>
              <a:t>nie wymaga </a:t>
            </a:r>
            <a:r>
              <a:rPr lang="pl-PL" smtClean="0">
                <a:solidFill>
                  <a:schemeClr val="bg1"/>
                </a:solidFill>
              </a:rPr>
              <a:t>rozpowszechnianie wizerunku osoby powszechnie znanej, jeżeli wizerunek wykonano </a:t>
            </a:r>
            <a:br>
              <a:rPr lang="pl-PL" smtClean="0">
                <a:solidFill>
                  <a:schemeClr val="bg1"/>
                </a:solidFill>
              </a:rPr>
            </a:br>
            <a:r>
              <a:rPr lang="pl-PL" smtClean="0">
                <a:solidFill>
                  <a:schemeClr val="bg1"/>
                </a:solidFill>
              </a:rPr>
              <a:t>w związku z pełnieniem przez nią funkcji publicznych, </a:t>
            </a:r>
            <a:br>
              <a:rPr lang="pl-PL" smtClean="0">
                <a:solidFill>
                  <a:schemeClr val="bg1"/>
                </a:solidFill>
              </a:rPr>
            </a:br>
            <a:r>
              <a:rPr lang="pl-PL" smtClean="0">
                <a:solidFill>
                  <a:schemeClr val="bg1"/>
                </a:solidFill>
              </a:rPr>
              <a:t>w szczególności politycznych, społecznych, zawodowych oraz osoby stanowiącej jedynie szczegół całości takiej jak zgromadzenie, krajobraz, publiczna impreza.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odtytuł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903913"/>
          </a:xfrm>
          <a:solidFill>
            <a:schemeClr val="tx1"/>
          </a:solidFill>
        </p:spPr>
        <p:txBody>
          <a:bodyPr/>
          <a:lstStyle/>
          <a:p>
            <a:pPr lvl="1" algn="l"/>
            <a:r>
              <a:rPr lang="pl-PL" sz="4200" smtClean="0">
                <a:solidFill>
                  <a:schemeClr val="bg1"/>
                </a:solidFill>
              </a:rPr>
              <a:t>Metoda projektu</a:t>
            </a: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Projekt edukacyjny to zespołowe, planowe działanie uczniów, mające na celu </a:t>
            </a:r>
            <a:r>
              <a:rPr lang="pl-PL" b="1" smtClean="0">
                <a:solidFill>
                  <a:schemeClr val="bg1"/>
                </a:solidFill>
              </a:rPr>
              <a:t>rozwiązanie konkretnego problemu</a:t>
            </a:r>
            <a:r>
              <a:rPr lang="pl-PL" smtClean="0">
                <a:solidFill>
                  <a:schemeClr val="bg1"/>
                </a:solidFill>
              </a:rPr>
              <a:t>, z zastosowaniem różnorodnych metod</a:t>
            </a:r>
          </a:p>
          <a:p>
            <a:pPr lvl="1" algn="l"/>
            <a:r>
              <a:rPr lang="pl-PL" smtClean="0">
                <a:solidFill>
                  <a:schemeClr val="bg1"/>
                </a:solidFill>
              </a:rPr>
              <a:t>S</a:t>
            </a: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prowadza się do tego, że zespół uczniów:</a:t>
            </a:r>
          </a:p>
          <a:p>
            <a:pPr lvl="1" algn="l">
              <a:buFont typeface="Arial" charset="0"/>
              <a:buChar char="•"/>
            </a:pP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inicjuje, </a:t>
            </a:r>
          </a:p>
          <a:p>
            <a:pPr lvl="1" algn="l">
              <a:buFont typeface="Arial" charset="0"/>
              <a:buChar char="•"/>
            </a:pP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planuje</a:t>
            </a:r>
            <a:r>
              <a:rPr lang="pl-PL" smtClean="0">
                <a:solidFill>
                  <a:schemeClr val="bg1"/>
                </a:solidFill>
              </a:rPr>
              <a:t>,</a:t>
            </a: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  <a:p>
            <a:pPr lvl="1" algn="l">
              <a:buFont typeface="Arial" charset="0"/>
              <a:buChar char="•"/>
            </a:pP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wykonuje</a:t>
            </a:r>
          </a:p>
          <a:p>
            <a:pPr lvl="1" algn="l">
              <a:buFont typeface="Arial" charset="0"/>
              <a:buChar char="•"/>
            </a:pPr>
            <a:r>
              <a:rPr lang="pl-PL" smtClean="0">
                <a:solidFill>
                  <a:schemeClr val="bg1"/>
                </a:solidFill>
              </a:rPr>
              <a:t>prezentuje </a:t>
            </a: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pewne przedsięwzięcie </a:t>
            </a:r>
          </a:p>
          <a:p>
            <a:pPr lvl="1" algn="l">
              <a:buFont typeface="Arial" charset="0"/>
              <a:buChar char="•"/>
            </a:pPr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ocenia jego wykonanie.</a:t>
            </a:r>
            <a:endParaRPr lang="pl-PL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algn="l"/>
            <a:r>
              <a:rPr lang="pl-PL" smtClean="0">
                <a:solidFill>
                  <a:schemeClr val="bg1"/>
                </a:solidFill>
                <a:cs typeface="Times New Roman" pitchFamily="18" charset="0"/>
              </a:rPr>
              <a:t>Można przyjąć, że projekt, to metoda nauczania, której istota polega na tym, że uczniowie realizują określone zadanie w oparciu o przyjęte wcześniej założenia.</a:t>
            </a:r>
            <a:endParaRPr lang="pl-PL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R="0"/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Przepły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1004</TotalTime>
  <Words>1643</Words>
  <Application>Microsoft Office PowerPoint</Application>
  <PresentationFormat>On-screen Show (4:3)</PresentationFormat>
  <Paragraphs>232</Paragraphs>
  <Slides>27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Szablon projektu</vt:lpstr>
      </vt:variant>
      <vt:variant>
        <vt:i4>4</vt:i4>
      </vt:variant>
      <vt:variant>
        <vt:lpstr>Tytuły slajdów</vt:lpstr>
      </vt:variant>
      <vt:variant>
        <vt:i4>27</vt:i4>
      </vt:variant>
    </vt:vector>
  </HeadingPairs>
  <TitlesOfParts>
    <vt:vector size="37" baseType="lpstr">
      <vt:lpstr>Constantia</vt:lpstr>
      <vt:lpstr>Arial</vt:lpstr>
      <vt:lpstr>Calibri</vt:lpstr>
      <vt:lpstr>Wingdings 2</vt:lpstr>
      <vt:lpstr>Times New Roman</vt:lpstr>
      <vt:lpstr>Arial Unicode MS</vt:lpstr>
      <vt:lpstr>Przepływ</vt:lpstr>
      <vt:lpstr>Przepływ</vt:lpstr>
      <vt:lpstr>Przepływ</vt:lpstr>
      <vt:lpstr>Przepływ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dyrektor</dc:creator>
  <cp:lastModifiedBy>LowcaJeleni</cp:lastModifiedBy>
  <cp:revision>66</cp:revision>
  <dcterms:created xsi:type="dcterms:W3CDTF">2011-02-03T20:20:17Z</dcterms:created>
  <dcterms:modified xsi:type="dcterms:W3CDTF">2013-11-14T20:36:06Z</dcterms:modified>
</cp:coreProperties>
</file>